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0"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5" autoAdjust="0"/>
    <p:restoredTop sz="90179" autoAdjust="0"/>
  </p:normalViewPr>
  <p:slideViewPr>
    <p:cSldViewPr snapToGrid="0">
      <p:cViewPr varScale="1">
        <p:scale>
          <a:sx n="94" d="100"/>
          <a:sy n="94" d="100"/>
        </p:scale>
        <p:origin x="126" y="222"/>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2019/7/26</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smtClean="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35.png"/><Relationship Id="rId5" Type="http://schemas.openxmlformats.org/officeDocument/2006/relationships/image" Target="../media/image61.pn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smtClean="0"/>
              <a:t>流入量が落ちる</a:t>
            </a:r>
            <a:endParaRPr kumimoji="1" lang="ja-JP" altLang="en-US" sz="2400" dirty="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smtClean="0"/>
              <a:t>流入量があがる</a:t>
            </a:r>
            <a:endParaRPr kumimoji="1" lang="ja-JP" altLang="en-US" sz="2400" dirty="0"/>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 xmlns:a16="http://schemas.microsoft.com/office/drawing/2014/main"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 xmlns:a16="http://schemas.microsoft.com/office/drawing/2014/main"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a:t>
            </a:r>
            <a:r>
              <a:rPr lang="en-US" altLang="ja-JP"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 xmlns:a16="http://schemas.microsoft.com/office/drawing/2014/main"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 xmlns:a16="http://schemas.microsoft.com/office/drawing/2014/main"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(1979</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(1967</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smtClean="0"/>
              <a:t>解析手法</a:t>
            </a:r>
            <a:endParaRPr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 xmlns:a16="http://schemas.microsoft.com/office/drawing/2014/main"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 xmlns:a16="http://schemas.microsoft.com/office/drawing/2014/main"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 xmlns:a16="http://schemas.microsoft.com/office/drawing/2014/main"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 xmlns:a16="http://schemas.microsoft.com/office/drawing/2014/main"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 xmlns:a16="http://schemas.microsoft.com/office/drawing/2014/main"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 xmlns:a16="http://schemas.microsoft.com/office/drawing/2014/main"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 xmlns:a16="http://schemas.microsoft.com/office/drawing/2014/main"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 xmlns:a16="http://schemas.microsoft.com/office/drawing/2014/main"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 xmlns:a16="http://schemas.microsoft.com/office/drawing/2014/main"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 xmlns:a16="http://schemas.microsoft.com/office/drawing/2014/main"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 xmlns:a16="http://schemas.microsoft.com/office/drawing/2014/main"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 xmlns:a16="http://schemas.microsoft.com/office/drawing/2014/main"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 xmlns:a16="http://schemas.microsoft.com/office/drawing/2014/main"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 xmlns:a16="http://schemas.microsoft.com/office/drawing/2014/main"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 xmlns:a16="http://schemas.microsoft.com/office/drawing/2014/main"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 xmlns:a16="http://schemas.microsoft.com/office/drawing/2014/main"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 xmlns:a16="http://schemas.microsoft.com/office/drawing/2014/main"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 xmlns:a16="http://schemas.microsoft.com/office/drawing/2014/main"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 xmlns:a16="http://schemas.microsoft.com/office/drawing/2014/main"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 xmlns:a16="http://schemas.microsoft.com/office/drawing/2014/main"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 xmlns:a16="http://schemas.microsoft.com/office/drawing/2014/main"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 xmlns:a16="http://schemas.microsoft.com/office/drawing/2014/main"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 xmlns:a16="http://schemas.microsoft.com/office/drawing/2014/main"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 xmlns:a16="http://schemas.microsoft.com/office/drawing/2014/main"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 xmlns:a16="http://schemas.microsoft.com/office/drawing/2014/main"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 xmlns:a16="http://schemas.microsoft.com/office/drawing/2014/main"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 xmlns:a16="http://schemas.microsoft.com/office/drawing/2014/main"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 xmlns:a16="http://schemas.microsoft.com/office/drawing/2014/main"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 xmlns:a16="http://schemas.microsoft.com/office/drawing/2014/main"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 xmlns:a16="http://schemas.microsoft.com/office/drawing/2014/main"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吸引効果によって粒子にどのような力が作用し、充填が促進されるのか明らかになっていない。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3978871" y="3586909"/>
            <a:ext cx="516512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粒子への作用の仕方が不明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 xmlns:a16="http://schemas.microsoft.com/office/drawing/2014/main"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670389"/>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観測</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は限界がある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含め詳細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57"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6508" y="2482235"/>
            <a:ext cx="2807495" cy="3295755"/>
          </a:xfrm>
          <a:prstGeom prst="rect">
            <a:avLst/>
          </a:prstGeom>
        </p:spPr>
      </p:pic>
      <p:pic>
        <p:nvPicPr>
          <p:cNvPr id="3"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139" r="10638"/>
          <a:stretch/>
        </p:blipFill>
        <p:spPr>
          <a:xfrm>
            <a:off x="6138425" y="2393028"/>
            <a:ext cx="2704238" cy="3413505"/>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649801" y="1081897"/>
            <a:ext cx="3259980"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295900" y="1484239"/>
            <a:ext cx="353901" cy="13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118329" y="5580511"/>
            <a:ext cx="662618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33" idx="1"/>
            <a:endCxn id="31" idx="6"/>
          </p:cNvCxnSpPr>
          <p:nvPr/>
        </p:nvCxnSpPr>
        <p:spPr>
          <a:xfrm flipH="1">
            <a:off x="5247349" y="3510799"/>
            <a:ext cx="316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564075" y="3095300"/>
            <a:ext cx="3345706" cy="830997"/>
          </a:xfrm>
          <a:prstGeom prst="rect">
            <a:avLst/>
          </a:prstGeom>
          <a:noFill/>
        </p:spPr>
        <p:txBody>
          <a:bodyPr wrap="square" rtlCol="0">
            <a:spAutoFit/>
          </a:bodyPr>
          <a:lstStyle/>
          <a:p>
            <a:r>
              <a:rPr lang="ja-JP" altLang="en-US" sz="2400" dirty="0" smtClean="0"/>
              <a:t>中心部分に粒子</a:t>
            </a:r>
            <a:endParaRPr lang="en-US" altLang="ja-JP" sz="2400" dirty="0" smtClean="0"/>
          </a:p>
          <a:p>
            <a:r>
              <a:rPr lang="ja-JP" altLang="en-US" sz="2400" dirty="0" smtClean="0"/>
              <a:t>その周りに空気がある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2" presetClass="entr" presetSubtype="8"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0-#ppt_w/2"/>
                                          </p:val>
                                        </p:tav>
                                        <p:tav tm="100000">
                                          <p:val>
                                            <p:strVal val="#ppt_x"/>
                                          </p:val>
                                        </p:tav>
                                      </p:tavLst>
                                    </p:anim>
                                    <p:anim calcmode="lin" valueType="num">
                                      <p:cBhvr additive="base">
                                        <p:cTn id="58" dur="500" fill="hold"/>
                                        <p:tgtEl>
                                          <p:spTgt spid="60"/>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6454" r="9182" b="2186"/>
          <a:stretch/>
        </p:blipFill>
        <p:spPr>
          <a:xfrm>
            <a:off x="305567" y="1020682"/>
            <a:ext cx="4079145" cy="307759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725699" y="1098520"/>
            <a:ext cx="574274" cy="296366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161715" y="2412694"/>
            <a:ext cx="1198430" cy="16494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smtClean="0"/>
              <a:t>フラックスの観測面</a:t>
            </a:r>
            <a:endParaRPr lang="en-US" altLang="ja-JP" sz="1400" dirty="0"/>
          </a:p>
        </p:txBody>
      </p:sp>
      <p:sp>
        <p:nvSpPr>
          <p:cNvPr id="14" name="テキスト ボックス 13">
            <a:extLst>
              <a:ext uri="{FF2B5EF4-FFF2-40B4-BE49-F238E27FC236}">
                <a16:creationId xmlns="" xmlns:a16="http://schemas.microsoft.com/office/drawing/2014/main"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smtClean="0">
                <a:latin typeface="メイリオ" panose="020B0604030504040204" pitchFamily="50" charset="-128"/>
                <a:ea typeface="メイリオ" panose="020B0604030504040204" pitchFamily="50" charset="-128"/>
              </a:rPr>
              <a:t>が</a:t>
            </a:r>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smtClean="0">
                <a:latin typeface="メイリオ" panose="020B0604030504040204" pitchFamily="50" charset="-128"/>
                <a:ea typeface="メイリオ" panose="020B0604030504040204" pitchFamily="50" charset="-128"/>
              </a:rPr>
              <a:t>必要と考えられる</a:t>
            </a:r>
            <a:endParaRPr lang="en-US" altLang="ja-JP" sz="22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 xmlns:a16="http://schemas.microsoft.com/office/drawing/2014/main" id="{2593B1A0-6823-834D-BB53-4E3E518EA3D6}"/>
              </a:ext>
            </a:extLst>
          </p:cNvPr>
          <p:cNvSpPr txBox="1"/>
          <p:nvPr/>
        </p:nvSpPr>
        <p:spPr>
          <a:xfrm>
            <a:off x="4529136" y="1324806"/>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が他と異なる</a:t>
            </a:r>
            <a:endParaRPr lang="en-US" altLang="ja-JP" dirty="0" smtClean="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フラックスの大きさは下杵</a:t>
            </a:r>
            <a:r>
              <a:rPr lang="ja-JP" altLang="en-US" sz="2200" dirty="0">
                <a:latin typeface="メイリオ" panose="020B0604030504040204" pitchFamily="50" charset="-128"/>
                <a:ea typeface="メイリオ" panose="020B0604030504040204" pitchFamily="50" charset="-128"/>
              </a:rPr>
              <a:t>の降下</a:t>
            </a:r>
            <a:r>
              <a:rPr lang="ja-JP" altLang="en-US" sz="2200" dirty="0" smtClean="0">
                <a:latin typeface="メイリオ" panose="020B0604030504040204" pitchFamily="50" charset="-128"/>
                <a:ea typeface="メイリオ" panose="020B0604030504040204" pitchFamily="50" charset="-128"/>
              </a:rPr>
              <a:t>速度に比例している</a:t>
            </a:r>
            <a:endParaRPr lang="en-US" altLang="ja-JP" sz="2200" dirty="0" smtClean="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529136" y="2785047"/>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②下杵降下の瞬間にフラックスが上昇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18092" y="4817508"/>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フラックスの上昇が現れる</a:t>
            </a:r>
            <a:r>
              <a:rPr lang="ja-JP" altLang="en-US" sz="2200" dirty="0" smtClean="0">
                <a:latin typeface="メイリオ" panose="020B0604030504040204" pitchFamily="50" charset="-128"/>
                <a:ea typeface="メイリオ" panose="020B0604030504040204" pitchFamily="50" charset="-128"/>
              </a:rPr>
              <a:t>早さが充填</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時間の短さと</a:t>
            </a:r>
            <a:r>
              <a:rPr lang="ja-JP" altLang="en-US" sz="2200" dirty="0" smtClean="0">
                <a:latin typeface="メイリオ" panose="020B0604030504040204" pitchFamily="50" charset="-128"/>
                <a:ea typeface="メイリオ" panose="020B0604030504040204" pitchFamily="50" charset="-128"/>
              </a:rPr>
              <a:t>一致</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518092" y="4403214"/>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③充填の終盤にフラックスが上昇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 xmlns:a16="http://schemas.microsoft.com/office/drawing/2014/main" id="{2593B1A0-6823-834D-BB53-4E3E518EA3D6}"/>
              </a:ext>
            </a:extLst>
          </p:cNvPr>
          <p:cNvSpPr txBox="1"/>
          <p:nvPr/>
        </p:nvSpPr>
        <p:spPr>
          <a:xfrm>
            <a:off x="3791596" y="2494357"/>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①</a:t>
            </a:r>
            <a:endParaRPr lang="en-US" altLang="ja-JP" sz="2400" dirty="0" smtClean="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800821" y="2829735"/>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300552" y="1511405"/>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smtClean="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740091" y="1973070"/>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③</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1217560" y="5680898"/>
            <a:ext cx="677251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下杵降下の瞬間の作用で吸引効果が発生する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493671" y="54093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480871"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2593B1A0-6823-834D-BB53-4E3E518EA3D6}"/>
              </a:ext>
            </a:extLst>
          </p:cNvPr>
          <p:cNvSpPr txBox="1"/>
          <p:nvPr/>
        </p:nvSpPr>
        <p:spPr>
          <a:xfrm>
            <a:off x="5583834" y="3339352"/>
            <a:ext cx="1247211" cy="461665"/>
          </a:xfrm>
          <a:prstGeom prst="rect">
            <a:avLst/>
          </a:prstGeom>
          <a:noFill/>
        </p:spPr>
        <p:txBody>
          <a:bodyPr wrap="square" rtlCol="0">
            <a:spAutoFit/>
          </a:bodyPr>
          <a:lstStyle/>
          <a:p>
            <a:pPr algn="ctr"/>
            <a:r>
              <a:rPr lang="en-US" altLang="ja-JP" sz="2400" dirty="0" smtClean="0"/>
              <a:t>0.002 s</a:t>
            </a:r>
            <a:endParaRPr lang="en-US" altLang="ja-JP" sz="2400" dirty="0"/>
          </a:p>
        </p:txBody>
      </p:sp>
      <p:sp>
        <p:nvSpPr>
          <p:cNvPr id="39" name="テキスト ボックス 38">
            <a:extLst>
              <a:ext uri="{FF2B5EF4-FFF2-40B4-BE49-F238E27FC236}">
                <a16:creationId xmlns="" xmlns:a16="http://schemas.microsoft.com/office/drawing/2014/main"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4603817" y="3906897"/>
            <a:ext cx="4454457" cy="707886"/>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・下杵の降下速度に比例して作用する力が大きい</a:t>
            </a:r>
            <a:endParaRPr lang="en-US" altLang="ja-JP" sz="2000" dirty="0" smtClean="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 xmlns:a16="http://schemas.microsoft.com/office/drawing/2014/main"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p:cNvSpPr/>
          <p:nvPr/>
        </p:nvSpPr>
        <p:spPr>
          <a:xfrm>
            <a:off x="4465440" y="4823632"/>
            <a:ext cx="4572000" cy="400110"/>
          </a:xfrm>
          <a:prstGeom prst="rect">
            <a:avLst/>
          </a:prstGeom>
        </p:spPr>
        <p:txBody>
          <a:bodyPr>
            <a:spAutoFit/>
          </a:bodyPr>
          <a:lstStyle/>
          <a:p>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44" y="1038740"/>
            <a:ext cx="3516156" cy="4434321"/>
          </a:xfrm>
          <a:prstGeom prst="rect">
            <a:avLst/>
          </a:prstGeom>
        </p:spPr>
      </p:pic>
      <p:pic>
        <p:nvPicPr>
          <p:cNvPr id="54" name="図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65" y="999059"/>
            <a:ext cx="3491510" cy="4434321"/>
          </a:xfrm>
          <a:prstGeom prst="rect">
            <a:avLst/>
          </a:prstGeom>
        </p:spPr>
      </p:pic>
      <p:sp>
        <p:nvSpPr>
          <p:cNvPr id="55" name="テキスト ボックス 54">
            <a:extLst>
              <a:ext uri="{FF2B5EF4-FFF2-40B4-BE49-F238E27FC236}">
                <a16:creationId xmlns="" xmlns:a16="http://schemas.microsoft.com/office/drawing/2014/main" id="{2593B1A0-6823-834D-BB53-4E3E518EA3D6}"/>
              </a:ext>
            </a:extLst>
          </p:cNvPr>
          <p:cNvSpPr txBox="1"/>
          <p:nvPr/>
        </p:nvSpPr>
        <p:spPr>
          <a:xfrm>
            <a:off x="6443045" y="3331480"/>
            <a:ext cx="1247211" cy="461665"/>
          </a:xfrm>
          <a:prstGeom prst="rect">
            <a:avLst/>
          </a:prstGeom>
          <a:noFill/>
        </p:spPr>
        <p:txBody>
          <a:bodyPr wrap="square" rtlCol="0">
            <a:spAutoFit/>
          </a:bodyPr>
          <a:lstStyle/>
          <a:p>
            <a:pPr algn="ctr"/>
            <a:r>
              <a:rPr lang="en-US" altLang="ja-JP" sz="2400" dirty="0" smtClean="0"/>
              <a:t>0.006 s</a:t>
            </a:r>
            <a:endParaRPr lang="en-US" altLang="ja-JP" sz="2400" dirty="0"/>
          </a:p>
        </p:txBody>
      </p:sp>
      <p:cxnSp>
        <p:nvCxnSpPr>
          <p:cNvPr id="56" name="直線コネクタ 55"/>
          <p:cNvCxnSpPr/>
          <p:nvPr/>
        </p:nvCxnSpPr>
        <p:spPr>
          <a:xfrm>
            <a:off x="6540440"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0-#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0-#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388" y="882644"/>
            <a:ext cx="2774750" cy="208106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435600" y="3551616"/>
            <a:ext cx="3622673" cy="461665"/>
          </a:xfrm>
          <a:prstGeom prst="rect">
            <a:avLst/>
          </a:prstGeom>
          <a:noFill/>
        </p:spPr>
        <p:txBody>
          <a:bodyPr wrap="square" rtlCol="0">
            <a:spAutoFit/>
          </a:bodyPr>
          <a:lstStyle/>
          <a:p>
            <a:r>
              <a:rPr kumimoji="1" lang="ja-JP" altLang="en-US" sz="2400" dirty="0" smtClean="0"/>
              <a:t>流入路が空気により遮断</a:t>
            </a:r>
            <a:endParaRPr kumimoji="1" lang="ja-JP" altLang="en-US" sz="2400" dirty="0"/>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564300" y="55535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055261" y="5595318"/>
            <a:ext cx="793495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空気に</a:t>
            </a:r>
            <a:r>
              <a:rPr lang="ja-JP" altLang="en-US" sz="2400" dirty="0" smtClean="0">
                <a:solidFill>
                  <a:srgbClr val="FF0000"/>
                </a:solidFill>
                <a:latin typeface="Meiryo" panose="020B0604030504040204" pitchFamily="34" charset="-128"/>
                <a:ea typeface="Meiryo" panose="020B0604030504040204" pitchFamily="34" charset="-128"/>
              </a:rPr>
              <a:t>よって</a:t>
            </a:r>
            <a:r>
              <a:rPr lang="ja-JP" altLang="en-US" sz="2400" dirty="0" smtClean="0">
                <a:solidFill>
                  <a:srgbClr val="FF0000"/>
                </a:solidFill>
                <a:latin typeface="Meiryo" panose="020B0604030504040204" pitchFamily="34" charset="-128"/>
                <a:ea typeface="Meiryo" panose="020B0604030504040204" pitchFamily="34" charset="-128"/>
              </a:rPr>
              <a:t>流入</a:t>
            </a:r>
            <a:r>
              <a:rPr lang="ja-JP" altLang="en-US" sz="2400" dirty="0">
                <a:solidFill>
                  <a:srgbClr val="FF0000"/>
                </a:solidFill>
                <a:latin typeface="Meiryo" panose="020B0604030504040204" pitchFamily="34" charset="-128"/>
                <a:ea typeface="Meiryo" panose="020B0604030504040204" pitchFamily="34" charset="-128"/>
              </a:rPr>
              <a:t>路</a:t>
            </a:r>
            <a:r>
              <a:rPr lang="ja-JP" altLang="en-US" sz="2400" dirty="0" smtClean="0">
                <a:solidFill>
                  <a:srgbClr val="FF0000"/>
                </a:solidFill>
                <a:latin typeface="Meiryo" panose="020B0604030504040204" pitchFamily="34" charset="-128"/>
                <a:ea typeface="Meiryo" panose="020B0604030504040204" pitchFamily="34" charset="-128"/>
              </a:rPr>
              <a:t>が</a:t>
            </a:r>
            <a:r>
              <a:rPr lang="ja-JP" altLang="en-US" sz="2400" dirty="0" smtClean="0">
                <a:solidFill>
                  <a:srgbClr val="FF0000"/>
                </a:solidFill>
                <a:latin typeface="Meiryo" panose="020B0604030504040204" pitchFamily="34" charset="-128"/>
                <a:ea typeface="Meiryo" panose="020B0604030504040204" pitchFamily="34" charset="-128"/>
              </a:rPr>
              <a:t>狭められ充填完了時間に差がでる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876442" y="522301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622166" cy="426675"/>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2265680"/>
            <a:ext cx="941694" cy="2112848"/>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3279" y="4296858"/>
            <a:ext cx="3495892" cy="830997"/>
          </a:xfrm>
          <a:prstGeom prst="rect">
            <a:avLst/>
          </a:prstGeom>
          <a:noFill/>
        </p:spPr>
        <p:txBody>
          <a:bodyPr wrap="square" rtlCol="0">
            <a:spAutoFit/>
          </a:bodyPr>
          <a:lstStyle/>
          <a:p>
            <a:r>
              <a:rPr lang="ja-JP" altLang="en-US" sz="2400" dirty="0"/>
              <a:t>空気</a:t>
            </a:r>
            <a:r>
              <a:rPr kumimoji="1" lang="ja-JP" altLang="en-US" sz="2400" dirty="0" smtClean="0"/>
              <a:t>が抜け終わる</a:t>
            </a:r>
            <a:endParaRPr kumimoji="1" lang="en-US" altLang="ja-JP" sz="2400" dirty="0" smtClean="0"/>
          </a:p>
          <a:p>
            <a:r>
              <a:rPr lang="en-US" altLang="ja-JP" sz="2400" dirty="0" smtClean="0"/>
              <a:t>= </a:t>
            </a:r>
            <a:r>
              <a:rPr lang="ja-JP" altLang="en-US" sz="2400" dirty="0" smtClean="0"/>
              <a:t>後半のフラックス上昇</a:t>
            </a:r>
            <a:endParaRPr kumimoji="1" lang="ja-JP" altLang="en-US" sz="2400" dirty="0"/>
          </a:p>
        </p:txBody>
      </p:sp>
      <p:cxnSp>
        <p:nvCxnSpPr>
          <p:cNvPr id="19" name="直線コネクタ 18"/>
          <p:cNvCxnSpPr>
            <a:endCxn id="18" idx="1"/>
          </p:cNvCxnSpPr>
          <p:nvPr/>
        </p:nvCxnSpPr>
        <p:spPr>
          <a:xfrm>
            <a:off x="3524802" y="4049096"/>
            <a:ext cx="1858477" cy="6632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7821297" y="995867"/>
            <a:ext cx="1" cy="20070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 xmlns:a16="http://schemas.microsoft.com/office/drawing/2014/main" id="{2593B1A0-6823-834D-BB53-4E3E518EA3D6}"/>
              </a:ext>
            </a:extLst>
          </p:cNvPr>
          <p:cNvSpPr txBox="1"/>
          <p:nvPr/>
        </p:nvSpPr>
        <p:spPr>
          <a:xfrm>
            <a:off x="6944157" y="3002875"/>
            <a:ext cx="1247211" cy="461665"/>
          </a:xfrm>
          <a:prstGeom prst="rect">
            <a:avLst/>
          </a:prstGeom>
          <a:noFill/>
        </p:spPr>
        <p:txBody>
          <a:bodyPr wrap="square" rtlCol="0">
            <a:spAutoFit/>
          </a:bodyPr>
          <a:lstStyle/>
          <a:p>
            <a:pPr algn="ctr"/>
            <a:r>
              <a:rPr lang="en-US" altLang="ja-JP" sz="2400" dirty="0" smtClean="0"/>
              <a:t>0.014 </a:t>
            </a:r>
            <a:r>
              <a:rPr lang="en-US" altLang="ja-JP" sz="2400" dirty="0" smtClean="0"/>
              <a:t>s</a:t>
            </a:r>
            <a:endParaRPr lang="en-US" altLang="ja-JP" sz="2400" dirty="0"/>
          </a:p>
        </p:txBody>
      </p:sp>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animBg="1"/>
      <p:bldP spid="25" grpId="0"/>
      <p:bldP spid="16" grpId="0" animBg="1"/>
      <p:bldP spid="4" grpId="0" animBg="1"/>
      <p:bldP spid="17" grpId="0" animBg="1"/>
      <p:bldP spid="1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力が粒子に作用し、粒子が引き込まれる。この力の大きさは、下杵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下杵が降下する瞬間の力が吸引効果を生む</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吸引効果の発生により、粒子の流入路は充填領域の中心部分に集中する。下杵の降下速度に比例して流入路は狭まり、速度が大きすぎると流入路が遮断され充填完了の遅れにつながる。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取り込んだ空気が粒子</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の流入路を制限する </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効果の作用メカニズムについて重要な特徴を明らかにできた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 xmlns:a16="http://schemas.microsoft.com/office/drawing/2014/main"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粒子の自然落下速度に対して一定以上の下杵の降下速度がない場合、粒子にほとんど力は作用せず、吸引効果が発生しない。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 xmlns:a16="http://schemas.microsoft.com/office/drawing/2014/main"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 xmlns:a16="http://schemas.microsoft.com/office/drawing/2014/main"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 xmlns:a16="http://schemas.microsoft.com/office/drawing/2014/main"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smtClean="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32813</TotalTime>
  <Words>1716</Words>
  <Application>Microsoft Office PowerPoint</Application>
  <PresentationFormat>画面に合わせる (4:3)</PresentationFormat>
  <Paragraphs>207</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3855</cp:revision>
  <dcterms:created xsi:type="dcterms:W3CDTF">2018-11-05T05:45:49Z</dcterms:created>
  <dcterms:modified xsi:type="dcterms:W3CDTF">2019-07-26T02:32:22Z</dcterms:modified>
</cp:coreProperties>
</file>